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2"/>
  </p:notesMasterIdLst>
  <p:sldIdLst>
    <p:sldId id="256" r:id="rId2"/>
    <p:sldId id="257" r:id="rId3"/>
    <p:sldId id="270" r:id="rId4"/>
    <p:sldId id="269" r:id="rId5"/>
    <p:sldId id="259" r:id="rId6"/>
    <p:sldId id="260" r:id="rId7"/>
    <p:sldId id="272" r:id="rId8"/>
    <p:sldId id="273" r:id="rId9"/>
    <p:sldId id="271" r:id="rId10"/>
    <p:sldId id="262" r:id="rId11"/>
  </p:sldIdLst>
  <p:sldSz cx="9144000" cy="5143500" type="screen16x9"/>
  <p:notesSz cx="6858000" cy="9144000"/>
  <p:embeddedFontLst>
    <p:embeddedFont>
      <p:font typeface="Cormorant Garamond" panose="020B0604020202020204" charset="0"/>
      <p:regular r:id="rId13"/>
      <p:bold r:id="rId14"/>
      <p:italic r:id="rId15"/>
      <p:boldItalic r:id="rId16"/>
    </p:embeddedFont>
    <p:embeddedFont>
      <p:font typeface="Cormorant Garamond SemiBold" panose="020B0604020202020204" charset="0"/>
      <p:regular r:id="rId17"/>
      <p:bold r:id="rId18"/>
      <p:italic r:id="rId19"/>
      <p:boldItalic r:id="rId20"/>
    </p:embeddedFont>
    <p:embeddedFont>
      <p:font typeface="Raleway" pitchFamily="2" charset="0"/>
      <p:regular r:id="rId21"/>
      <p:bold r:id="rId22"/>
      <p:italic r:id="rId23"/>
      <p:boldItalic r:id="rId24"/>
    </p:embeddedFont>
    <p:embeddedFont>
      <p:font typeface="Raleway Medium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C232141-8515-4F55-AC5B-30D01B38E82F}">
  <a:tblStyle styleId="{0C232141-8515-4F55-AC5B-30D01B38E8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606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495477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1979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ebe2c388ef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ebe2c388ef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749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be2c388e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be2c388e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377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be2c388e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be2c388e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9751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ebe2c388ef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ebe2c388ef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7066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be2c388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ebe2c388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251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be2c388e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be2c388e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5251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be2c388e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be2c388e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1767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be2c388e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be2c388e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5032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be2c388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ebe2c388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7336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61906" y="1340125"/>
            <a:ext cx="4653300" cy="19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61906" y="3599975"/>
            <a:ext cx="4653300" cy="3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571500" y="1464675"/>
            <a:ext cx="8001000" cy="31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/>
          <p:nvPr/>
        </p:nvSpPr>
        <p:spPr>
          <a:xfrm flipH="1">
            <a:off x="-57100" y="183700"/>
            <a:ext cx="18843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1" name="Google Shape;21;p4"/>
          <p:cNvCxnSpPr/>
          <p:nvPr/>
        </p:nvCxnSpPr>
        <p:spPr>
          <a:xfrm>
            <a:off x="565600" y="-10300"/>
            <a:ext cx="0" cy="1384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485925" y="445025"/>
            <a:ext cx="354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 idx="2"/>
          </p:nvPr>
        </p:nvSpPr>
        <p:spPr>
          <a:xfrm>
            <a:off x="1485925" y="1609325"/>
            <a:ext cx="24612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1485925" y="2000825"/>
            <a:ext cx="24612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3"/>
          </p:nvPr>
        </p:nvSpPr>
        <p:spPr>
          <a:xfrm>
            <a:off x="1485925" y="3167650"/>
            <a:ext cx="24612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1485925" y="3559150"/>
            <a:ext cx="24612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/>
          <p:nvPr/>
        </p:nvSpPr>
        <p:spPr>
          <a:xfrm rot="-5400000">
            <a:off x="-662550" y="3777250"/>
            <a:ext cx="24681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9" name="Google Shape;29;p5"/>
          <p:cNvCxnSpPr/>
          <p:nvPr/>
        </p:nvCxnSpPr>
        <p:spPr>
          <a:xfrm rot="10800000">
            <a:off x="0" y="4608575"/>
            <a:ext cx="1531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725200" y="1002163"/>
            <a:ext cx="394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719550" y="1739550"/>
            <a:ext cx="4404000" cy="24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3806525" y="1025850"/>
            <a:ext cx="4765800" cy="24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/>
          <p:nvPr/>
        </p:nvSpPr>
        <p:spPr>
          <a:xfrm rot="5400000" flipH="1">
            <a:off x="7285350" y="3806300"/>
            <a:ext cx="2581200" cy="35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0" name="Google Shape;40;p8"/>
          <p:cNvCxnSpPr/>
          <p:nvPr/>
        </p:nvCxnSpPr>
        <p:spPr>
          <a:xfrm>
            <a:off x="3623700" y="4608575"/>
            <a:ext cx="5523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3992900" y="1544550"/>
            <a:ext cx="38409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3992750" y="2407150"/>
            <a:ext cx="3982500" cy="14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/>
          <p:nvPr/>
        </p:nvSpPr>
        <p:spPr>
          <a:xfrm flipH="1">
            <a:off x="6639550" y="183700"/>
            <a:ext cx="27201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5" name="Google Shape;45;p9"/>
          <p:cNvCxnSpPr/>
          <p:nvPr/>
        </p:nvCxnSpPr>
        <p:spPr>
          <a:xfrm rot="10800000">
            <a:off x="8572500" y="16400"/>
            <a:ext cx="0" cy="2188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/>
          <p:nvPr/>
        </p:nvSpPr>
        <p:spPr>
          <a:xfrm>
            <a:off x="7305000" y="183700"/>
            <a:ext cx="20688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TAILORING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24"/>
          <p:cNvSpPr/>
          <p:nvPr/>
        </p:nvSpPr>
        <p:spPr>
          <a:xfrm rot="-5400000">
            <a:off x="-651225" y="3917425"/>
            <a:ext cx="24303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CLOTHES / SHOES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61" name="Google Shape;161;p24"/>
          <p:cNvCxnSpPr/>
          <p:nvPr/>
        </p:nvCxnSpPr>
        <p:spPr>
          <a:xfrm>
            <a:off x="8566600" y="-10300"/>
            <a:ext cx="0" cy="176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/>
          <p:nvPr/>
        </p:nvSpPr>
        <p:spPr>
          <a:xfrm flipH="1">
            <a:off x="-64125" y="183700"/>
            <a:ext cx="18990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TAILORING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64" name="Google Shape;164;p25"/>
          <p:cNvCxnSpPr/>
          <p:nvPr/>
        </p:nvCxnSpPr>
        <p:spPr>
          <a:xfrm>
            <a:off x="573275" y="-10300"/>
            <a:ext cx="0" cy="176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  <p:sp>
        <p:nvSpPr>
          <p:cNvPr id="165" name="Google Shape;165;p25"/>
          <p:cNvSpPr/>
          <p:nvPr/>
        </p:nvSpPr>
        <p:spPr>
          <a:xfrm rot="-5400000" flipH="1">
            <a:off x="7371600" y="3906825"/>
            <a:ext cx="24087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CLOTHES / SHOES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ormorant Garamond"/>
              <a:buNone/>
              <a:defRPr sz="38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71500" y="1152475"/>
            <a:ext cx="8001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8" r:id="rId7"/>
    <p:sldLayoutId id="2147483670" r:id="rId8"/>
    <p:sldLayoutId id="214748367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/>
          <p:nvPr/>
        </p:nvSpPr>
        <p:spPr>
          <a:xfrm rot="5400000">
            <a:off x="2719278" y="277649"/>
            <a:ext cx="725937" cy="406856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9"/>
          <p:cNvSpPr txBox="1">
            <a:spLocks noGrp="1"/>
          </p:cNvSpPr>
          <p:nvPr>
            <p:ph type="ctrTitle"/>
          </p:nvPr>
        </p:nvSpPr>
        <p:spPr>
          <a:xfrm>
            <a:off x="182643" y="1319225"/>
            <a:ext cx="5592314" cy="19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500" dirty="0">
                <a:solidFill>
                  <a:srgbClr val="000000"/>
                </a:solidFill>
                <a:latin typeface="Raleway"/>
                <a:ea typeface="Cormorant Garamond SemiBold"/>
                <a:cs typeface="Cormorant Garamond SemiBold"/>
                <a:sym typeface="Raleway"/>
              </a:rPr>
              <a:t>F</a:t>
            </a:r>
            <a:r>
              <a:rPr lang="es-MX" sz="8000" dirty="0">
                <a:solidFill>
                  <a:srgbClr val="000000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ANAVI</a:t>
            </a:r>
            <a:endParaRPr lang="es-MX" sz="54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9" name="Google Shape;179;p29"/>
          <p:cNvSpPr txBox="1"/>
          <p:nvPr/>
        </p:nvSpPr>
        <p:spPr>
          <a:xfrm>
            <a:off x="575331" y="1620375"/>
            <a:ext cx="954600" cy="11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>
                <a:solidFill>
                  <a:schemeClr val="accen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F</a:t>
            </a:r>
            <a:endParaRPr sz="8800" dirty="0">
              <a:solidFill>
                <a:schemeClr val="accen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  <p:sp>
        <p:nvSpPr>
          <p:cNvPr id="183" name="Google Shape;183;p29"/>
          <p:cNvSpPr/>
          <p:nvPr/>
        </p:nvSpPr>
        <p:spPr>
          <a:xfrm>
            <a:off x="575331" y="1134550"/>
            <a:ext cx="349200" cy="61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9"/>
          <p:cNvSpPr/>
          <p:nvPr/>
        </p:nvSpPr>
        <p:spPr>
          <a:xfrm>
            <a:off x="4128531" y="3402200"/>
            <a:ext cx="349200" cy="61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5" name="Google Shape;185;p29"/>
          <p:cNvCxnSpPr/>
          <p:nvPr/>
        </p:nvCxnSpPr>
        <p:spPr>
          <a:xfrm rot="10800000">
            <a:off x="714075" y="2842200"/>
            <a:ext cx="107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oval" w="med" len="med"/>
            <a:tailEnd type="oval" w="med" len="med"/>
          </a:ln>
        </p:spPr>
      </p:cxnSp>
      <p:cxnSp>
        <p:nvCxnSpPr>
          <p:cNvPr id="186" name="Google Shape;186;p29"/>
          <p:cNvCxnSpPr/>
          <p:nvPr/>
        </p:nvCxnSpPr>
        <p:spPr>
          <a:xfrm>
            <a:off x="604500" y="1441300"/>
            <a:ext cx="0" cy="12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oval" w="med" len="med"/>
            <a:tailEnd type="oval" w="med" len="med"/>
          </a:ln>
        </p:spPr>
      </p:cxnSp>
      <p:pic>
        <p:nvPicPr>
          <p:cNvPr id="1026" name="Picture 2" descr="https://i.pinimg.com/564x/8c/31/cf/8c31cf4269ba54faa6dcebcfaf87dc1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510" y="-30597"/>
            <a:ext cx="3908489" cy="517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81;p29"/>
          <p:cNvSpPr/>
          <p:nvPr/>
        </p:nvSpPr>
        <p:spPr>
          <a:xfrm rot="5400000">
            <a:off x="8115671" y="4090101"/>
            <a:ext cx="954600" cy="6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82;p29"/>
          <p:cNvSpPr/>
          <p:nvPr/>
        </p:nvSpPr>
        <p:spPr>
          <a:xfrm rot="5400000">
            <a:off x="5266757" y="986950"/>
            <a:ext cx="954600" cy="6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5"/>
          <p:cNvSpPr/>
          <p:nvPr/>
        </p:nvSpPr>
        <p:spPr>
          <a:xfrm rot="5400000" flipH="1">
            <a:off x="5718886" y="191390"/>
            <a:ext cx="657545" cy="323372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9" name="Google Shape;289;p35"/>
          <p:cNvSpPr txBox="1">
            <a:spLocks noGrp="1"/>
          </p:cNvSpPr>
          <p:nvPr>
            <p:ph type="title"/>
          </p:nvPr>
        </p:nvSpPr>
        <p:spPr>
          <a:xfrm>
            <a:off x="2815119" y="750450"/>
            <a:ext cx="6116801" cy="24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sym typeface="Raleway"/>
              </a:rPr>
              <a:t>Gracias </a:t>
            </a:r>
            <a:endParaRPr dirty="0"/>
          </a:p>
        </p:txBody>
      </p:sp>
      <p:sp>
        <p:nvSpPr>
          <p:cNvPr id="293" name="Google Shape;293;p35"/>
          <p:cNvSpPr txBox="1"/>
          <p:nvPr/>
        </p:nvSpPr>
        <p:spPr>
          <a:xfrm>
            <a:off x="2740682" y="1689331"/>
            <a:ext cx="1040207" cy="87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lt2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G</a:t>
            </a:r>
            <a:endParaRPr sz="6000" dirty="0">
              <a:solidFill>
                <a:schemeClr val="lt2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7" descr="Perro guía">
            <a:extLst>
              <a:ext uri="{FF2B5EF4-FFF2-40B4-BE49-F238E27FC236}">
                <a16:creationId xmlns:a16="http://schemas.microsoft.com/office/drawing/2014/main" id="{112DA19C-3CF1-4120-8AE8-AC36E1C14A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67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91" name="Google Shape;191;p30"/>
          <p:cNvSpPr txBox="1">
            <a:spLocks noGrp="1"/>
          </p:cNvSpPr>
          <p:nvPr>
            <p:ph type="title"/>
          </p:nvPr>
        </p:nvSpPr>
        <p:spPr>
          <a:xfrm>
            <a:off x="708917" y="1223395"/>
            <a:ext cx="4765406" cy="9903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MX" sz="4400" dirty="0">
                <a:solidFill>
                  <a:schemeClr val="bg1"/>
                </a:solidFill>
              </a:rPr>
              <a:t>Nuestro Objetivo</a:t>
            </a:r>
            <a:endParaRPr sz="4400" dirty="0">
              <a:solidFill>
                <a:schemeClr val="bg1"/>
              </a:solidFill>
            </a:endParaRPr>
          </a:p>
        </p:txBody>
      </p:sp>
      <p:sp>
        <p:nvSpPr>
          <p:cNvPr id="192" name="Google Shape;192;p30"/>
          <p:cNvSpPr txBox="1">
            <a:spLocks noGrp="1"/>
          </p:cNvSpPr>
          <p:nvPr>
            <p:ph type="body" idx="1"/>
          </p:nvPr>
        </p:nvSpPr>
        <p:spPr>
          <a:xfrm>
            <a:off x="861317" y="2545102"/>
            <a:ext cx="7088064" cy="13750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es-MX" sz="1400" dirty="0">
                <a:solidFill>
                  <a:schemeClr val="bg1"/>
                </a:solidFill>
              </a:rPr>
              <a:t>FANAVI tiene el principal objetivo de  brindar a las personas con discapacidad visual un apoyo en el sector laboral como parte de un modelo de </a:t>
            </a:r>
            <a:r>
              <a:rPr lang="es-MX" sz="1400" b="1" dirty="0">
                <a:solidFill>
                  <a:schemeClr val="bg1"/>
                </a:solidFill>
              </a:rPr>
              <a:t>inclusión</a:t>
            </a:r>
            <a:r>
              <a:rPr lang="es-MX" sz="1400" dirty="0">
                <a:solidFill>
                  <a:schemeClr val="bg1"/>
                </a:solidFill>
              </a:rPr>
              <a:t>, así como lo haría un perro guía que permitirá mejorar la </a:t>
            </a:r>
            <a:r>
              <a:rPr lang="es-MX" sz="1400" b="1" dirty="0">
                <a:solidFill>
                  <a:schemeClr val="bg1"/>
                </a:solidFill>
              </a:rPr>
              <a:t>productividad</a:t>
            </a:r>
            <a:r>
              <a:rPr lang="es-MX" sz="1400" dirty="0">
                <a:solidFill>
                  <a:schemeClr val="bg1"/>
                </a:solidFill>
              </a:rPr>
              <a:t> y la eficiencia, mejorando la autoestima, las oportunidades de trabajo y mejorando la </a:t>
            </a:r>
            <a:r>
              <a:rPr lang="es-MX" sz="1400" b="1" dirty="0">
                <a:solidFill>
                  <a:schemeClr val="bg1"/>
                </a:solidFill>
              </a:rPr>
              <a:t>calidad de vida</a:t>
            </a:r>
            <a:r>
              <a:rPr lang="es-MX" sz="1400" dirty="0">
                <a:solidFill>
                  <a:schemeClr val="bg1"/>
                </a:solidFill>
              </a:rPr>
              <a:t>.</a:t>
            </a:r>
          </a:p>
          <a:p>
            <a:pPr marL="0" indent="0" algn="just">
              <a:buNone/>
            </a:pPr>
            <a:endParaRPr lang="es-MX" sz="1400" dirty="0">
              <a:solidFill>
                <a:schemeClr val="bg1"/>
              </a:solidFill>
            </a:endParaRPr>
          </a:p>
        </p:txBody>
      </p:sp>
      <p:sp>
        <p:nvSpPr>
          <p:cNvPr id="193" name="Google Shape;193;p30"/>
          <p:cNvSpPr txBox="1"/>
          <p:nvPr/>
        </p:nvSpPr>
        <p:spPr>
          <a:xfrm>
            <a:off x="254444" y="196800"/>
            <a:ext cx="16344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FANAVI</a:t>
            </a:r>
            <a:endParaRPr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" name="Conector recto 2"/>
          <p:cNvCxnSpPr/>
          <p:nvPr/>
        </p:nvCxnSpPr>
        <p:spPr>
          <a:xfrm>
            <a:off x="708917" y="2061858"/>
            <a:ext cx="7726166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otos de stock gratuitas de escribir a máquina, escribir en el ordenador, escritorio de madera">
            <a:extLst>
              <a:ext uri="{FF2B5EF4-FFF2-40B4-BE49-F238E27FC236}">
                <a16:creationId xmlns:a16="http://schemas.microsoft.com/office/drawing/2014/main" id="{A8345D78-101B-4622-9D64-96F5739B1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4450"/>
            <a:ext cx="9143999" cy="518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1" name="Google Shape;191;p30"/>
          <p:cNvSpPr txBox="1">
            <a:spLocks noGrp="1"/>
          </p:cNvSpPr>
          <p:nvPr>
            <p:ph type="title"/>
          </p:nvPr>
        </p:nvSpPr>
        <p:spPr>
          <a:xfrm>
            <a:off x="708917" y="731390"/>
            <a:ext cx="7894309" cy="9903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MX" sz="4400" dirty="0">
                <a:solidFill>
                  <a:schemeClr val="bg1"/>
                </a:solidFill>
              </a:rPr>
              <a:t>En donde podríamos encontrar a FANAVI?</a:t>
            </a:r>
            <a:endParaRPr sz="4400" dirty="0">
              <a:solidFill>
                <a:schemeClr val="bg1"/>
              </a:solidFill>
            </a:endParaRPr>
          </a:p>
        </p:txBody>
      </p:sp>
      <p:sp>
        <p:nvSpPr>
          <p:cNvPr id="192" name="Google Shape;192;p30"/>
          <p:cNvSpPr txBox="1">
            <a:spLocks noGrp="1"/>
          </p:cNvSpPr>
          <p:nvPr>
            <p:ph type="body" idx="1"/>
          </p:nvPr>
        </p:nvSpPr>
        <p:spPr>
          <a:xfrm>
            <a:off x="708917" y="2394140"/>
            <a:ext cx="7726166" cy="17157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es-MX" sz="1400" dirty="0">
                <a:solidFill>
                  <a:schemeClr val="bg1"/>
                </a:solidFill>
              </a:rPr>
              <a:t>Este proyecto se puede desempeñar en el ambiente laboral de diferentes maneras:</a:t>
            </a:r>
          </a:p>
          <a:p>
            <a:pPr marL="0" indent="0" algn="just">
              <a:buNone/>
            </a:pPr>
            <a:r>
              <a:rPr lang="es-MX" sz="1400" dirty="0">
                <a:solidFill>
                  <a:schemeClr val="bg1"/>
                </a:solidFill>
              </a:rPr>
              <a:t>	</a:t>
            </a:r>
          </a:p>
          <a:p>
            <a:pPr marL="342900" indent="-342900" algn="just"/>
            <a:r>
              <a:rPr lang="es-MX" sz="1400" dirty="0">
                <a:solidFill>
                  <a:schemeClr val="bg1"/>
                </a:solidFill>
              </a:rPr>
              <a:t>En primera instancia, el uso en computadoras de oficina como un </a:t>
            </a:r>
            <a:r>
              <a:rPr lang="es-MX" sz="1400" b="1" dirty="0">
                <a:solidFill>
                  <a:schemeClr val="bg1"/>
                </a:solidFill>
              </a:rPr>
              <a:t>asistente virtual </a:t>
            </a:r>
            <a:r>
              <a:rPr lang="es-MX" sz="1400" dirty="0">
                <a:solidFill>
                  <a:schemeClr val="bg1"/>
                </a:solidFill>
              </a:rPr>
              <a:t>de apoyo visual.</a:t>
            </a:r>
          </a:p>
          <a:p>
            <a:pPr marL="342900" indent="-342900" algn="just"/>
            <a:r>
              <a:rPr lang="es-MX" sz="1400" dirty="0">
                <a:solidFill>
                  <a:schemeClr val="bg1"/>
                </a:solidFill>
              </a:rPr>
              <a:t>La conexión a un asistente virtual llegaría a ser con Alexa o Google </a:t>
            </a:r>
            <a:r>
              <a:rPr lang="es-MX" sz="1400" dirty="0" err="1">
                <a:solidFill>
                  <a:schemeClr val="bg1"/>
                </a:solidFill>
              </a:rPr>
              <a:t>Assistant</a:t>
            </a:r>
            <a:endParaRPr lang="es-MX" sz="1400" dirty="0">
              <a:solidFill>
                <a:schemeClr val="bg1"/>
              </a:solidFill>
            </a:endParaRPr>
          </a:p>
          <a:p>
            <a:pPr marL="342900" indent="-342900" algn="just"/>
            <a:r>
              <a:rPr lang="es-MX" sz="1400" dirty="0">
                <a:solidFill>
                  <a:schemeClr val="bg1"/>
                </a:solidFill>
              </a:rPr>
              <a:t>Futura implementación en un dispositivo </a:t>
            </a:r>
            <a:r>
              <a:rPr lang="es-MX" sz="1400" dirty="0" err="1">
                <a:solidFill>
                  <a:schemeClr val="bg1"/>
                </a:solidFill>
              </a:rPr>
              <a:t>Wereable</a:t>
            </a:r>
            <a:r>
              <a:rPr lang="es-MX" sz="1400" dirty="0">
                <a:solidFill>
                  <a:schemeClr val="bg1"/>
                </a:solidFill>
              </a:rPr>
              <a:t> como los Google </a:t>
            </a:r>
            <a:r>
              <a:rPr lang="es-MX" sz="1400" dirty="0" err="1">
                <a:solidFill>
                  <a:schemeClr val="bg1"/>
                </a:solidFill>
              </a:rPr>
              <a:t>Glass</a:t>
            </a:r>
            <a:r>
              <a:rPr lang="es-MX" sz="1400" dirty="0">
                <a:solidFill>
                  <a:schemeClr val="bg1"/>
                </a:solidFill>
              </a:rPr>
              <a:t> y de esta forma tener conexión directa con el asistente sin necesidad de utilizar las manos.</a:t>
            </a:r>
          </a:p>
          <a:p>
            <a:pPr marL="0" indent="0" algn="just">
              <a:buNone/>
            </a:pPr>
            <a:endParaRPr lang="es-MX" sz="1400" dirty="0">
              <a:solidFill>
                <a:schemeClr val="bg1"/>
              </a:solidFill>
            </a:endParaRPr>
          </a:p>
        </p:txBody>
      </p:sp>
      <p:cxnSp>
        <p:nvCxnSpPr>
          <p:cNvPr id="3" name="Conector recto 2"/>
          <p:cNvCxnSpPr/>
          <p:nvPr/>
        </p:nvCxnSpPr>
        <p:spPr>
          <a:xfrm>
            <a:off x="708917" y="2061858"/>
            <a:ext cx="7726166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142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https://i.pinimg.com/564x/1f/2b/7c/1f2b7cb5a54eb3b134e2a6b83e10c14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" t="20831" r="3033" b="4247"/>
          <a:stretch/>
        </p:blipFill>
        <p:spPr bwMode="auto">
          <a:xfrm>
            <a:off x="5594100" y="853175"/>
            <a:ext cx="3180030" cy="340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3" name="Google Shape;423;p42"/>
          <p:cNvSpPr txBox="1">
            <a:spLocks noGrp="1"/>
          </p:cNvSpPr>
          <p:nvPr>
            <p:ph type="title"/>
          </p:nvPr>
        </p:nvSpPr>
        <p:spPr>
          <a:xfrm>
            <a:off x="162874" y="657377"/>
            <a:ext cx="54312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MX" sz="3600" dirty="0">
                <a:solidFill>
                  <a:schemeClr val="bg1"/>
                </a:solidFill>
              </a:rPr>
              <a:t>Que puede hacer FANAVI?</a:t>
            </a:r>
            <a:endParaRPr sz="3600" b="1" dirty="0">
              <a:solidFill>
                <a:schemeClr val="bg1"/>
              </a:solidFill>
            </a:endParaRPr>
          </a:p>
        </p:txBody>
      </p:sp>
      <p:sp>
        <p:nvSpPr>
          <p:cNvPr id="424" name="Google Shape;424;p42"/>
          <p:cNvSpPr txBox="1">
            <a:spLocks noGrp="1"/>
          </p:cNvSpPr>
          <p:nvPr>
            <p:ph type="subTitle" idx="1"/>
          </p:nvPr>
        </p:nvSpPr>
        <p:spPr>
          <a:xfrm>
            <a:off x="552400" y="1315026"/>
            <a:ext cx="4668528" cy="31827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buNone/>
            </a:pPr>
            <a:r>
              <a:rPr lang="es-MX" dirty="0">
                <a:solidFill>
                  <a:schemeClr val="bg1"/>
                </a:solidFill>
              </a:rPr>
              <a:t>Asistente virtual, tiene como tarea detectar la voz  por medio de instrucciones. </a:t>
            </a:r>
          </a:p>
          <a:p>
            <a:pPr marL="139700" indent="0" algn="just">
              <a:buNone/>
            </a:pPr>
            <a:endParaRPr lang="es-MX" dirty="0">
              <a:solidFill>
                <a:schemeClr val="bg1"/>
              </a:solidFill>
            </a:endParaRPr>
          </a:p>
          <a:p>
            <a:pPr marL="139700" indent="0" algn="ctr">
              <a:buNone/>
            </a:pPr>
            <a:r>
              <a:rPr lang="es-MX" dirty="0">
                <a:solidFill>
                  <a:schemeClr val="bg1"/>
                </a:solidFill>
              </a:rPr>
              <a:t>Por ejemplo:</a:t>
            </a:r>
          </a:p>
          <a:p>
            <a:pPr marL="139700" indent="0" algn="ctr">
              <a:buNone/>
            </a:pPr>
            <a:r>
              <a:rPr lang="es-MX" b="1" dirty="0">
                <a:solidFill>
                  <a:schemeClr val="bg1"/>
                </a:solidFill>
              </a:rPr>
              <a:t>“¿Qué hay en mi pantalla?”</a:t>
            </a:r>
          </a:p>
          <a:p>
            <a:pPr marL="139700" indent="0" algn="just">
              <a:buNone/>
            </a:pPr>
            <a:endParaRPr lang="es-MX" dirty="0">
              <a:solidFill>
                <a:schemeClr val="bg1"/>
              </a:solidFill>
            </a:endParaRPr>
          </a:p>
          <a:p>
            <a:r>
              <a:rPr lang="es-MX" dirty="0">
                <a:solidFill>
                  <a:schemeClr val="bg1"/>
                </a:solidFill>
              </a:rPr>
              <a:t>El programa reconocerá esa instrucción.</a:t>
            </a:r>
          </a:p>
          <a:p>
            <a:r>
              <a:rPr lang="es-MX" dirty="0">
                <a:solidFill>
                  <a:schemeClr val="bg1"/>
                </a:solidFill>
              </a:rPr>
              <a:t>Tomará una captura de pantalla y almacenará el texto obtenido.</a:t>
            </a:r>
          </a:p>
          <a:p>
            <a:r>
              <a:rPr lang="es-MX" dirty="0">
                <a:solidFill>
                  <a:schemeClr val="bg1"/>
                </a:solidFill>
              </a:rPr>
              <a:t>Lo pasará a formato audio</a:t>
            </a:r>
          </a:p>
          <a:p>
            <a:r>
              <a:rPr lang="es-MX" dirty="0">
                <a:solidFill>
                  <a:schemeClr val="bg1"/>
                </a:solidFill>
              </a:rPr>
              <a:t>Lo reproducirá al usuario. </a:t>
            </a:r>
          </a:p>
        </p:txBody>
      </p:sp>
      <p:cxnSp>
        <p:nvCxnSpPr>
          <p:cNvPr id="428" name="Google Shape;428;p42"/>
          <p:cNvCxnSpPr/>
          <p:nvPr/>
        </p:nvCxnSpPr>
        <p:spPr>
          <a:xfrm flipH="1" flipV="1">
            <a:off x="318977" y="534938"/>
            <a:ext cx="5275123" cy="4562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dash"/>
            <a:round/>
            <a:headEnd type="oval" w="med" len="med"/>
            <a:tailEnd type="oval" w="med" len="med"/>
          </a:ln>
        </p:spPr>
      </p:cxnSp>
      <p:cxnSp>
        <p:nvCxnSpPr>
          <p:cNvPr id="429" name="Google Shape;429;p42"/>
          <p:cNvCxnSpPr/>
          <p:nvPr/>
        </p:nvCxnSpPr>
        <p:spPr>
          <a:xfrm rot="10800000">
            <a:off x="162875" y="4608575"/>
            <a:ext cx="5594100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dash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>
            <a:spLocks noGrp="1"/>
          </p:cNvSpPr>
          <p:nvPr>
            <p:ph type="title"/>
          </p:nvPr>
        </p:nvSpPr>
        <p:spPr>
          <a:xfrm>
            <a:off x="3718736" y="1280043"/>
            <a:ext cx="45914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MX" sz="4000" dirty="0"/>
              <a:t>Que más puede hacer?</a:t>
            </a:r>
            <a:endParaRPr sz="4000" dirty="0"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3737628" y="2559952"/>
            <a:ext cx="4572508" cy="21452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lvl="0" indent="0" algn="just"/>
            <a:r>
              <a:rPr lang="es-MX" b="1" dirty="0"/>
              <a:t>Drop files</a:t>
            </a:r>
            <a:r>
              <a:rPr lang="es-MX" dirty="0"/>
              <a:t>: evitar la acumulación de estos archivos y además por métodos de seguridad</a:t>
            </a:r>
          </a:p>
          <a:p>
            <a:pPr marL="139700" lvl="0" indent="0" algn="just"/>
            <a:endParaRPr lang="es-MX" dirty="0"/>
          </a:p>
          <a:p>
            <a:pPr marL="139700" lvl="0" indent="0" algn="just"/>
            <a:r>
              <a:rPr lang="es-MX" b="1" dirty="0"/>
              <a:t>Mkdir</a:t>
            </a:r>
            <a:r>
              <a:rPr lang="es-MX" dirty="0"/>
              <a:t>: almacenamiento de aquellos archivos que se generen al momento de ejecutar.</a:t>
            </a:r>
            <a:endParaRPr lang="es-MX" sz="4000" dirty="0"/>
          </a:p>
        </p:txBody>
      </p:sp>
      <p:sp>
        <p:nvSpPr>
          <p:cNvPr id="227" name="Google Shape;227;p32"/>
          <p:cNvSpPr txBox="1"/>
          <p:nvPr/>
        </p:nvSpPr>
        <p:spPr>
          <a:xfrm>
            <a:off x="3992750" y="1112125"/>
            <a:ext cx="719700" cy="7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Q</a:t>
            </a:r>
            <a:endParaRPr sz="5000" dirty="0">
              <a:solidFill>
                <a:schemeClr val="accen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  <p:sp>
        <p:nvSpPr>
          <p:cNvPr id="228" name="Google Shape;228;p32"/>
          <p:cNvSpPr txBox="1"/>
          <p:nvPr/>
        </p:nvSpPr>
        <p:spPr>
          <a:xfrm>
            <a:off x="6649225" y="183700"/>
            <a:ext cx="22530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MX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    FANAVI</a:t>
            </a:r>
          </a:p>
        </p:txBody>
      </p:sp>
      <p:pic>
        <p:nvPicPr>
          <p:cNvPr id="3074" name="Picture 2" descr="https://i.pinimg.com/564x/94/f7/ce/94f7ce386ff08d63442e8998dd7240b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9" r="21213"/>
          <a:stretch/>
        </p:blipFill>
        <p:spPr bwMode="auto">
          <a:xfrm>
            <a:off x="352803" y="676087"/>
            <a:ext cx="3147237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Google Shape;393;p39"/>
          <p:cNvCxnSpPr/>
          <p:nvPr/>
        </p:nvCxnSpPr>
        <p:spPr>
          <a:xfrm rot="10800000">
            <a:off x="3877716" y="3748261"/>
            <a:ext cx="0" cy="2224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  <p:cxnSp>
        <p:nvCxnSpPr>
          <p:cNvPr id="14" name="Google Shape;393;p39"/>
          <p:cNvCxnSpPr/>
          <p:nvPr/>
        </p:nvCxnSpPr>
        <p:spPr>
          <a:xfrm rot="10800000">
            <a:off x="3746394" y="2938571"/>
            <a:ext cx="0" cy="2224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>
            <a:spLocks noGrp="1"/>
          </p:cNvSpPr>
          <p:nvPr>
            <p:ph type="title"/>
          </p:nvPr>
        </p:nvSpPr>
        <p:spPr>
          <a:xfrm>
            <a:off x="265474" y="210075"/>
            <a:ext cx="5152098" cy="8518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MX" sz="4000" dirty="0"/>
              <a:t>¿</a:t>
            </a:r>
            <a:r>
              <a:rPr lang="es-MX" sz="3200" dirty="0"/>
              <a:t>Cómo está hecho FANAVI? </a:t>
            </a:r>
            <a:br>
              <a:rPr lang="es-MX" dirty="0"/>
            </a:br>
            <a:endParaRPr lang="es-MX" sz="1800" b="0" dirty="0"/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 idx="2"/>
          </p:nvPr>
        </p:nvSpPr>
        <p:spPr>
          <a:xfrm>
            <a:off x="981771" y="1315468"/>
            <a:ext cx="4110592" cy="32359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MX" sz="1600" dirty="0"/>
              <a:t>Python</a:t>
            </a:r>
            <a:br>
              <a:rPr lang="es-MX" sz="1600" dirty="0"/>
            </a:br>
            <a:br>
              <a:rPr lang="es-MX" sz="1600" dirty="0"/>
            </a:br>
            <a:r>
              <a:rPr lang="es-MX" sz="1600" dirty="0"/>
              <a:t>   OCR</a:t>
            </a:r>
            <a:br>
              <a:rPr lang="es-MX" sz="1600" dirty="0"/>
            </a:br>
            <a:br>
              <a:rPr lang="es-MX" sz="1600" dirty="0"/>
            </a:br>
            <a:r>
              <a:rPr lang="es-MX" sz="1600" dirty="0"/>
              <a:t>     Algoritmo de Conversor de imágenes.</a:t>
            </a:r>
            <a:br>
              <a:rPr lang="es-MX" sz="1600" dirty="0"/>
            </a:br>
            <a:br>
              <a:rPr lang="es-MX" sz="1600" dirty="0"/>
            </a:br>
            <a:r>
              <a:rPr lang="es-MX" sz="1600" dirty="0"/>
              <a:t>         Algoritmo de conversores de voz a</a:t>
            </a:r>
            <a:br>
              <a:rPr lang="es-MX" sz="1600" dirty="0"/>
            </a:br>
            <a:r>
              <a:rPr lang="es-MX" sz="1600" dirty="0"/>
              <a:t>           texto (y viceversa)</a:t>
            </a:r>
            <a:br>
              <a:rPr lang="es-MX" sz="1800" dirty="0"/>
            </a:br>
            <a:r>
              <a:rPr lang="es-MX" sz="1800" dirty="0"/>
              <a:t> </a:t>
            </a:r>
          </a:p>
        </p:txBody>
      </p:sp>
      <p:sp>
        <p:nvSpPr>
          <p:cNvPr id="253" name="Google Shape;253;p33"/>
          <p:cNvSpPr/>
          <p:nvPr/>
        </p:nvSpPr>
        <p:spPr>
          <a:xfrm rot="5400000">
            <a:off x="4645963" y="553685"/>
            <a:ext cx="954600" cy="6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" name="Google Shape;393;p39"/>
          <p:cNvCxnSpPr>
            <a:cxnSpLocks/>
          </p:cNvCxnSpPr>
          <p:nvPr/>
        </p:nvCxnSpPr>
        <p:spPr>
          <a:xfrm flipV="1">
            <a:off x="981771" y="1907506"/>
            <a:ext cx="0" cy="3235994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  <p:cxnSp>
        <p:nvCxnSpPr>
          <p:cNvPr id="29" name="Google Shape;393;p39"/>
          <p:cNvCxnSpPr>
            <a:cxnSpLocks/>
          </p:cNvCxnSpPr>
          <p:nvPr/>
        </p:nvCxnSpPr>
        <p:spPr>
          <a:xfrm flipV="1">
            <a:off x="1160980" y="2574038"/>
            <a:ext cx="0" cy="256946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  <p:cxnSp>
        <p:nvCxnSpPr>
          <p:cNvPr id="32" name="Google Shape;393;p39"/>
          <p:cNvCxnSpPr>
            <a:cxnSpLocks/>
          </p:cNvCxnSpPr>
          <p:nvPr/>
        </p:nvCxnSpPr>
        <p:spPr>
          <a:xfrm flipV="1">
            <a:off x="1315623" y="3167076"/>
            <a:ext cx="0" cy="1976424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  <p:cxnSp>
        <p:nvCxnSpPr>
          <p:cNvPr id="35" name="Google Shape;393;p39"/>
          <p:cNvCxnSpPr>
            <a:cxnSpLocks/>
          </p:cNvCxnSpPr>
          <p:nvPr/>
        </p:nvCxnSpPr>
        <p:spPr>
          <a:xfrm flipV="1">
            <a:off x="1470266" y="3644792"/>
            <a:ext cx="13404" cy="149870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D6B6AA49-C118-4395-84DA-BF35187CC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434" y="210075"/>
            <a:ext cx="2617157" cy="46527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onitor De Computadora De Pantalla Plana Negra">
            <a:extLst>
              <a:ext uri="{FF2B5EF4-FFF2-40B4-BE49-F238E27FC236}">
                <a16:creationId xmlns:a16="http://schemas.microsoft.com/office/drawing/2014/main" id="{A492DA99-4C13-4EB2-8ECB-918AFB383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1" name="Google Shape;191;p30"/>
          <p:cNvSpPr txBox="1">
            <a:spLocks noGrp="1"/>
          </p:cNvSpPr>
          <p:nvPr>
            <p:ph type="title"/>
          </p:nvPr>
        </p:nvSpPr>
        <p:spPr>
          <a:xfrm>
            <a:off x="708917" y="731390"/>
            <a:ext cx="7894309" cy="9903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MX" sz="4400" dirty="0">
                <a:solidFill>
                  <a:schemeClr val="bg1"/>
                </a:solidFill>
              </a:rPr>
              <a:t>El futuro de FANAVI</a:t>
            </a:r>
            <a:endParaRPr sz="4400" dirty="0">
              <a:solidFill>
                <a:schemeClr val="bg1"/>
              </a:solidFill>
            </a:endParaRPr>
          </a:p>
        </p:txBody>
      </p:sp>
      <p:sp>
        <p:nvSpPr>
          <p:cNvPr id="192" name="Google Shape;192;p30"/>
          <p:cNvSpPr txBox="1">
            <a:spLocks noGrp="1"/>
          </p:cNvSpPr>
          <p:nvPr>
            <p:ph type="body" idx="1"/>
          </p:nvPr>
        </p:nvSpPr>
        <p:spPr>
          <a:xfrm>
            <a:off x="708917" y="2673516"/>
            <a:ext cx="7726166" cy="1515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s-MX" sz="1400" dirty="0">
                <a:solidFill>
                  <a:schemeClr val="bg1"/>
                </a:solidFill>
              </a:rPr>
              <a:t>La gran ventaja de FANAV es que su arquitectura modular nos permite obtener un modelo escalable, el cual pueda ser implementado en diferentes dispositivos, sistemas Operativos e incluso un modelo en la Nube, el cual pueda ser consumido mediante una API.</a:t>
            </a:r>
          </a:p>
        </p:txBody>
      </p:sp>
      <p:cxnSp>
        <p:nvCxnSpPr>
          <p:cNvPr id="3" name="Conector recto 2"/>
          <p:cNvCxnSpPr/>
          <p:nvPr/>
        </p:nvCxnSpPr>
        <p:spPr>
          <a:xfrm>
            <a:off x="708917" y="2061858"/>
            <a:ext cx="7726166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837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mbre Y Mujer Tomados De La Mano Como Un Equipo">
            <a:extLst>
              <a:ext uri="{FF2B5EF4-FFF2-40B4-BE49-F238E27FC236}">
                <a16:creationId xmlns:a16="http://schemas.microsoft.com/office/drawing/2014/main" id="{CA793083-7725-4809-AF0A-9F938EFFD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1" name="Google Shape;191;p30"/>
          <p:cNvSpPr txBox="1">
            <a:spLocks noGrp="1"/>
          </p:cNvSpPr>
          <p:nvPr>
            <p:ph type="title"/>
          </p:nvPr>
        </p:nvSpPr>
        <p:spPr>
          <a:xfrm>
            <a:off x="708917" y="611710"/>
            <a:ext cx="7894309" cy="14501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MX" sz="4400" dirty="0">
                <a:solidFill>
                  <a:schemeClr val="bg1"/>
                </a:solidFill>
              </a:rPr>
              <a:t>FANAVI. ¿El futuro en las empresas?</a:t>
            </a:r>
            <a:endParaRPr sz="4400" dirty="0">
              <a:solidFill>
                <a:schemeClr val="bg1"/>
              </a:solidFill>
            </a:endParaRPr>
          </a:p>
        </p:txBody>
      </p:sp>
      <p:sp>
        <p:nvSpPr>
          <p:cNvPr id="192" name="Google Shape;192;p30"/>
          <p:cNvSpPr txBox="1">
            <a:spLocks noGrp="1"/>
          </p:cNvSpPr>
          <p:nvPr>
            <p:ph type="body" idx="1"/>
          </p:nvPr>
        </p:nvSpPr>
        <p:spPr>
          <a:xfrm>
            <a:off x="708917" y="2673517"/>
            <a:ext cx="7726166" cy="15838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s-MX" sz="1400" dirty="0">
                <a:solidFill>
                  <a:schemeClr val="bg1"/>
                </a:solidFill>
              </a:rPr>
              <a:t>Gracias a que FANAVI utiliza la tecnología </a:t>
            </a:r>
            <a:r>
              <a:rPr lang="es-MX" sz="1400" b="1" dirty="0">
                <a:solidFill>
                  <a:schemeClr val="bg1"/>
                </a:solidFill>
              </a:rPr>
              <a:t>OCR</a:t>
            </a:r>
            <a:r>
              <a:rPr lang="es-MX" sz="1400" dirty="0">
                <a:solidFill>
                  <a:schemeClr val="bg1"/>
                </a:solidFill>
              </a:rPr>
              <a:t> (Reconocimiento Óptico de Caracteres), no solo puede ser aplicado el reconocimiento de los mismos, a futuro estas herramientas permitirían a FANAVI cuantificar a través de IA la </a:t>
            </a:r>
            <a:r>
              <a:rPr lang="es-MX" sz="1400" b="1" dirty="0">
                <a:solidFill>
                  <a:schemeClr val="bg1"/>
                </a:solidFill>
              </a:rPr>
              <a:t>satisfacción laboral</a:t>
            </a:r>
            <a:r>
              <a:rPr lang="es-MX" sz="1400" dirty="0">
                <a:solidFill>
                  <a:schemeClr val="bg1"/>
                </a:solidFill>
              </a:rPr>
              <a:t>, lo cual involucra factores </a:t>
            </a:r>
            <a:r>
              <a:rPr lang="es-MX" sz="1400" b="1" dirty="0">
                <a:solidFill>
                  <a:schemeClr val="bg1"/>
                </a:solidFill>
              </a:rPr>
              <a:t>emocionales</a:t>
            </a:r>
            <a:r>
              <a:rPr lang="es-MX" sz="1400" dirty="0">
                <a:solidFill>
                  <a:schemeClr val="bg1"/>
                </a:solidFill>
              </a:rPr>
              <a:t> positivos o negativos.</a:t>
            </a:r>
          </a:p>
        </p:txBody>
      </p:sp>
      <p:cxnSp>
        <p:nvCxnSpPr>
          <p:cNvPr id="3" name="Conector recto 2"/>
          <p:cNvCxnSpPr/>
          <p:nvPr/>
        </p:nvCxnSpPr>
        <p:spPr>
          <a:xfrm>
            <a:off x="708917" y="2061858"/>
            <a:ext cx="7726166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82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>
            <a:spLocks noGrp="1"/>
          </p:cNvSpPr>
          <p:nvPr>
            <p:ph type="title"/>
          </p:nvPr>
        </p:nvSpPr>
        <p:spPr>
          <a:xfrm>
            <a:off x="4023536" y="3431300"/>
            <a:ext cx="45914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MX" sz="4000" dirty="0"/>
              <a:t>Esto es FANAVI</a:t>
            </a:r>
            <a:endParaRPr sz="4000" dirty="0"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1043589" y="1346840"/>
            <a:ext cx="7205674" cy="21452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lvl="0" indent="0" algn="ctr"/>
            <a:r>
              <a:rPr lang="es-MX" sz="2000" i="1" dirty="0"/>
              <a:t>“La discapacidad visual no es una enfermedad, es una situación que puede desaparecer si eliminamos las barreras del entorno</a:t>
            </a:r>
            <a:r>
              <a:rPr lang="es-MX" sz="2000" dirty="0"/>
              <a:t>.”</a:t>
            </a:r>
          </a:p>
        </p:txBody>
      </p:sp>
      <p:sp>
        <p:nvSpPr>
          <p:cNvPr id="227" name="Google Shape;227;p32"/>
          <p:cNvSpPr txBox="1"/>
          <p:nvPr/>
        </p:nvSpPr>
        <p:spPr>
          <a:xfrm>
            <a:off x="4286576" y="3522425"/>
            <a:ext cx="719700" cy="7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E</a:t>
            </a:r>
            <a:endParaRPr sz="5000" dirty="0">
              <a:solidFill>
                <a:schemeClr val="accen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  <p:sp>
        <p:nvSpPr>
          <p:cNvPr id="228" name="Google Shape;228;p32"/>
          <p:cNvSpPr txBox="1"/>
          <p:nvPr/>
        </p:nvSpPr>
        <p:spPr>
          <a:xfrm>
            <a:off x="6649225" y="183700"/>
            <a:ext cx="22530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MX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    FANAVI</a:t>
            </a:r>
          </a:p>
        </p:txBody>
      </p:sp>
      <p:cxnSp>
        <p:nvCxnSpPr>
          <p:cNvPr id="13" name="Google Shape;393;p39"/>
          <p:cNvCxnSpPr>
            <a:cxnSpLocks/>
          </p:cNvCxnSpPr>
          <p:nvPr/>
        </p:nvCxnSpPr>
        <p:spPr>
          <a:xfrm flipV="1">
            <a:off x="363031" y="3765755"/>
            <a:ext cx="0" cy="138097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  <p:cxnSp>
        <p:nvCxnSpPr>
          <p:cNvPr id="14" name="Google Shape;393;p39"/>
          <p:cNvCxnSpPr/>
          <p:nvPr/>
        </p:nvCxnSpPr>
        <p:spPr>
          <a:xfrm rot="10800000">
            <a:off x="668897" y="2919300"/>
            <a:ext cx="0" cy="2224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988296292"/>
      </p:ext>
    </p:extLst>
  </p:cSld>
  <p:clrMapOvr>
    <a:masterClrMapping/>
  </p:clrMapOvr>
</p:sld>
</file>

<file path=ppt/theme/theme1.xml><?xml version="1.0" encoding="utf-8"?>
<a:theme xmlns:a="http://schemas.openxmlformats.org/drawingml/2006/main" name="Clothes Designer Portfolio by Slidesgo">
  <a:themeElements>
    <a:clrScheme name="Simple Light">
      <a:dk1>
        <a:srgbClr val="000000"/>
      </a:dk1>
      <a:lt1>
        <a:srgbClr val="F3F3F3"/>
      </a:lt1>
      <a:dk2>
        <a:srgbClr val="000000"/>
      </a:dk2>
      <a:lt2>
        <a:srgbClr val="FFFFFF"/>
      </a:lt2>
      <a:accent1>
        <a:srgbClr val="FBB03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413</Words>
  <Application>Microsoft Office PowerPoint</Application>
  <PresentationFormat>Presentación en pantalla (16:9)</PresentationFormat>
  <Paragraphs>39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Raleway</vt:lpstr>
      <vt:lpstr>Cormorant Garamond</vt:lpstr>
      <vt:lpstr>Arial</vt:lpstr>
      <vt:lpstr>Cormorant Garamond SemiBold</vt:lpstr>
      <vt:lpstr>Raleway Medium</vt:lpstr>
      <vt:lpstr>Clothes Designer Portfolio by Slidesgo</vt:lpstr>
      <vt:lpstr>FANAVI</vt:lpstr>
      <vt:lpstr>Nuestro Objetivo</vt:lpstr>
      <vt:lpstr>En donde podríamos encontrar a FANAVI?</vt:lpstr>
      <vt:lpstr>Que puede hacer FANAVI?</vt:lpstr>
      <vt:lpstr>Que más puede hacer?</vt:lpstr>
      <vt:lpstr>¿Cómo está hecho FANAVI?  </vt:lpstr>
      <vt:lpstr>El futuro de FANAVI</vt:lpstr>
      <vt:lpstr>FANAVI. ¿El futuro en las empresas?</vt:lpstr>
      <vt:lpstr>Esto es FANAVI</vt:lpstr>
      <vt:lpstr>Gracias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Fanavi DESIGNER PORTFOLIO</dc:title>
  <dc:creator>Andrea Juarez</dc:creator>
  <cp:lastModifiedBy>fer hernandez vazquez</cp:lastModifiedBy>
  <cp:revision>20</cp:revision>
  <dcterms:modified xsi:type="dcterms:W3CDTF">2021-11-12T22:38:43Z</dcterms:modified>
</cp:coreProperties>
</file>